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p4wPiRWHeNmD7dIyF+2ON+o68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FAF592-5077-4379-8F20-8B0E12C5714F}">
  <a:tblStyle styleId="{F7FAF592-5077-4379-8F20-8B0E12C571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Quattrocento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8" Type="http://customschemas.google.com/relationships/presentationmetadata" Target="metadata"/><Relationship Id="rId27" Type="http://schemas.openxmlformats.org/officeDocument/2006/relationships/font" Target="fonts/Quattrocen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Jedavies2307/ML2_FinalPresentation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https://github.com/Jedavies2307/ML2_FinalPresentation</a:t>
            </a:r>
            <a:r>
              <a:rPr lang="en-US"/>
              <a:t> </a:t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2c13c17b6_7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2c13c17b6_7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Alexander</a:t>
            </a:r>
            <a:endParaRPr/>
          </a:p>
        </p:txBody>
      </p:sp>
      <p:sp>
        <p:nvSpPr>
          <p:cNvPr id="135" name="Google Shape;135;g232c13c17b6_7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2c13c17b6_7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2c13c17b6_7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Alexander</a:t>
            </a:r>
            <a:endParaRPr/>
          </a:p>
        </p:txBody>
      </p:sp>
      <p:sp>
        <p:nvSpPr>
          <p:cNvPr id="143" name="Google Shape;143;g232c13c17b6_7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2c13c110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2c13c110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Alexander </a:t>
            </a:r>
            <a:endParaRPr/>
          </a:p>
        </p:txBody>
      </p:sp>
      <p:sp>
        <p:nvSpPr>
          <p:cNvPr id="151" name="Google Shape;151;g232c13c110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2c13c17b6_1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160" name="Google Shape;160;g232c13c17b6_1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ce1b56fc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167" name="Google Shape;167;g22ce1b56fc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ce1b56fc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Alexander</a:t>
            </a:r>
            <a:endParaRPr/>
          </a:p>
        </p:txBody>
      </p:sp>
      <p:sp>
        <p:nvSpPr>
          <p:cNvPr id="173" name="Google Shape;173;g22ce1b56fc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2c13c17b6_7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2c13c17b6_7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32c13c17b6_7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0bd3ba5a7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0bd3ba5a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Alexander</a:t>
            </a:r>
            <a:endParaRPr/>
          </a:p>
        </p:txBody>
      </p:sp>
      <p:sp>
        <p:nvSpPr>
          <p:cNvPr id="187" name="Google Shape;187;g230bd3ba5a7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2c13c17b6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2c13c17b6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Solomon</a:t>
            </a:r>
            <a:endParaRPr/>
          </a:p>
        </p:txBody>
      </p:sp>
      <p:sp>
        <p:nvSpPr>
          <p:cNvPr id="78" name="Google Shape;78;g232c13c17b6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Solomon</a:t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ce1b56fc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Solomon</a:t>
            </a:r>
            <a:endParaRPr/>
          </a:p>
        </p:txBody>
      </p:sp>
      <p:sp>
        <p:nvSpPr>
          <p:cNvPr id="92" name="Google Shape;92;g22ce1b56fc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2c13c1100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Chai</a:t>
            </a:r>
            <a:endParaRPr/>
          </a:p>
        </p:txBody>
      </p:sp>
      <p:sp>
        <p:nvSpPr>
          <p:cNvPr id="98" name="Google Shape;98;g232c13c1100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2c13c17b6_7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2c13c17b6_7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Alexander</a:t>
            </a:r>
            <a:endParaRPr/>
          </a:p>
        </p:txBody>
      </p:sp>
      <p:sp>
        <p:nvSpPr>
          <p:cNvPr id="105" name="Google Shape;105;g232c13c17b6_7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2c13c17b6_7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2c13c17b6_7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Alexander</a:t>
            </a:r>
            <a:endParaRPr/>
          </a:p>
        </p:txBody>
      </p:sp>
      <p:sp>
        <p:nvSpPr>
          <p:cNvPr id="111" name="Google Shape;111;g232c13c17b6_7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2c13c17b6_7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2c13c17b6_7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Alexander</a:t>
            </a:r>
            <a:endParaRPr/>
          </a:p>
        </p:txBody>
      </p:sp>
      <p:sp>
        <p:nvSpPr>
          <p:cNvPr id="119" name="Google Shape;119;g232c13c17b6_7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2c13c17b6_7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2c13c17b6_7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Alexander</a:t>
            </a:r>
            <a:endParaRPr/>
          </a:p>
        </p:txBody>
      </p:sp>
      <p:sp>
        <p:nvSpPr>
          <p:cNvPr id="127" name="Google Shape;127;g232c13c17b6_7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30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38315" l="43815" r="1" t="0"/>
          <a:stretch/>
        </p:blipFill>
        <p:spPr>
          <a:xfrm>
            <a:off x="0" y="3549535"/>
            <a:ext cx="8655494" cy="33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Quattrocento Sans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" name="Google Shape;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267" y="56560"/>
            <a:ext cx="1753466" cy="10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0"/>
          <p:cNvPicPr preferRelativeResize="0"/>
          <p:nvPr/>
        </p:nvPicPr>
        <p:blipFill rotWithShape="1">
          <a:blip r:embed="rId2">
            <a:alphaModFix/>
          </a:blip>
          <a:srcRect b="38315" l="43815" r="1" t="0"/>
          <a:stretch/>
        </p:blipFill>
        <p:spPr>
          <a:xfrm>
            <a:off x="0" y="3549535"/>
            <a:ext cx="8655494" cy="330846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5000"/>
              <a:buFont typeface="Quattrocento Sans"/>
              <a:buNone/>
              <a:defRPr sz="5000">
                <a:solidFill>
                  <a:srgbClr val="18302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9D4A"/>
              </a:buClr>
              <a:buSzPts val="2800"/>
              <a:buNone/>
              <a:defRPr sz="2800">
                <a:solidFill>
                  <a:srgbClr val="789D4A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4" name="Google Shape;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267" y="59629"/>
            <a:ext cx="1748131" cy="100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/>
          <p:nvPr/>
        </p:nvSpPr>
        <p:spPr>
          <a:xfrm>
            <a:off x="10324769" y="6217920"/>
            <a:ext cx="1867231" cy="612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>
            <a:alpha val="70196"/>
          </a:schemeClr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/>
          <p:nvPr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11"/>
          <p:cNvPicPr preferRelativeResize="0"/>
          <p:nvPr/>
        </p:nvPicPr>
        <p:blipFill rotWithShape="1">
          <a:blip r:embed="rId2">
            <a:alphaModFix/>
          </a:blip>
          <a:srcRect b="38580" l="46782" r="-30" t="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29882" y="1816894"/>
            <a:ext cx="10523918" cy="4368800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1800"/>
              <a:buNone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/>
          <p:nvPr>
            <p:ph idx="2" type="pic"/>
          </p:nvPr>
        </p:nvSpPr>
        <p:spPr>
          <a:xfrm>
            <a:off x="6329045" y="0"/>
            <a:ext cx="586295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 b="38580" l="46782" r="-30" t="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2"/>
          <p:cNvSpPr txBox="1"/>
          <p:nvPr>
            <p:ph type="title"/>
          </p:nvPr>
        </p:nvSpPr>
        <p:spPr>
          <a:xfrm>
            <a:off x="839788" y="457200"/>
            <a:ext cx="525621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839788" y="2057400"/>
            <a:ext cx="5256212" cy="4202084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1600"/>
              <a:buFont typeface="Arial"/>
              <a:buNone/>
              <a:defRPr sz="1600"/>
            </a:lvl1pPr>
            <a:lvl2pPr indent="-3175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Pts val="1400"/>
              <a:buFont typeface="Arial"/>
              <a:buChar char="•"/>
              <a:defRPr sz="1400"/>
            </a:lvl2pPr>
            <a:lvl3pPr indent="-3048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Pts val="1200"/>
              <a:buFont typeface="Courier New"/>
              <a:buChar char="o"/>
              <a:defRPr sz="1200"/>
            </a:lvl3pPr>
            <a:lvl4pPr indent="-2921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Pts val="1000"/>
              <a:buFont typeface="Calibri"/>
              <a:buChar char="−"/>
              <a:defRPr sz="1000"/>
            </a:lvl4pPr>
            <a:lvl5pPr indent="-2921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Pts val="1000"/>
              <a:buFont typeface="Noto Sans Symbols"/>
              <a:buChar char="▪"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/>
          <p:nvPr/>
        </p:nvSpPr>
        <p:spPr>
          <a:xfrm>
            <a:off x="794069" y="737553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3"/>
          <p:cNvPicPr preferRelativeResize="0"/>
          <p:nvPr/>
        </p:nvPicPr>
        <p:blipFill rotWithShape="1">
          <a:blip r:embed="rId2">
            <a:alphaModFix/>
          </a:blip>
          <a:srcRect b="38580" l="46782" r="-30" t="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/>
          <p:nvPr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4"/>
          <p:cNvPicPr preferRelativeResize="0"/>
          <p:nvPr/>
        </p:nvPicPr>
        <p:blipFill rotWithShape="1">
          <a:blip r:embed="rId2">
            <a:alphaModFix/>
          </a:blip>
          <a:srcRect b="38580" l="46782" r="-30" t="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/>
          <p:nvPr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5"/>
          <p:cNvPicPr preferRelativeResize="0"/>
          <p:nvPr/>
        </p:nvPicPr>
        <p:blipFill rotWithShape="1">
          <a:blip r:embed="rId2">
            <a:alphaModFix/>
          </a:blip>
          <a:srcRect b="38580" l="46782" r="-30" t="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38580" l="46782" r="-30" t="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o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−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/>
          <p:nvPr/>
        </p:nvSpPr>
        <p:spPr>
          <a:xfrm>
            <a:off x="784163" y="782477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rgbClr val="18302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8302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18302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8302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Pts val="2000"/>
              <a:buFont typeface="Courier New"/>
              <a:buChar char="o"/>
              <a:defRPr b="0" i="0" sz="2000" u="none" cap="none" strike="noStrike">
                <a:solidFill>
                  <a:srgbClr val="18302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Pts val="1800"/>
              <a:buFont typeface="Calibri"/>
              <a:buChar char="−"/>
              <a:defRPr b="0" i="0" sz="1800" u="none" cap="none" strike="noStrike">
                <a:solidFill>
                  <a:srgbClr val="18302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18302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830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" name="Google Shape;13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44368" y="6311900"/>
            <a:ext cx="1637640" cy="45305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competitions/godaddy-microbusiness-density-forecast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>
            <p:ph type="ctrTitle"/>
          </p:nvPr>
        </p:nvSpPr>
        <p:spPr>
          <a:xfrm>
            <a:off x="805132" y="1860639"/>
            <a:ext cx="10668000" cy="15618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Quattrocento Sans"/>
              <a:buNone/>
            </a:pPr>
            <a:r>
              <a:rPr lang="en-US"/>
              <a:t>TP02: Microbusiness Density Forecasting</a:t>
            </a:r>
            <a:endParaRPr/>
          </a:p>
        </p:txBody>
      </p:sp>
      <p:sp>
        <p:nvSpPr>
          <p:cNvPr id="74" name="Google Shape;74;p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Team 16: James Davies, Chai Hibbert, Alexander Rippey, </a:t>
            </a:r>
            <a:r>
              <a:rPr lang="en-US"/>
              <a:t>Solomon</a:t>
            </a:r>
            <a:r>
              <a:rPr lang="en-US"/>
              <a:t> Itany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2c13c17b6_7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32c13c17b6_7_32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g232c13c17b6_7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3" y="0"/>
            <a:ext cx="1063435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2c13c17b6_7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32c13c17b6_7_39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g232c13c17b6_7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58" y="0"/>
            <a:ext cx="1051443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2c13c1100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Error Metric: Symmetric Mean Absolute Percent Error</a:t>
            </a:r>
            <a:endParaRPr sz="3500"/>
          </a:p>
        </p:txBody>
      </p:sp>
      <p:sp>
        <p:nvSpPr>
          <p:cNvPr id="154" name="Google Shape;154;g232c13c1100_2_0"/>
          <p:cNvSpPr txBox="1"/>
          <p:nvPr>
            <p:ph idx="1" type="body"/>
          </p:nvPr>
        </p:nvSpPr>
        <p:spPr>
          <a:xfrm>
            <a:off x="829882" y="1445519"/>
            <a:ext cx="10524000" cy="43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Asymmetry in MAPE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If Actual &gt; Predicted, max MAPE = 100%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If Actual &lt; Predicted, max MAPE = ∞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graphicFrame>
        <p:nvGraphicFramePr>
          <p:cNvPr id="155" name="Google Shape;155;g232c13c1100_2_0"/>
          <p:cNvGraphicFramePr/>
          <p:nvPr/>
        </p:nvGraphicFramePr>
        <p:xfrm>
          <a:off x="948375" y="40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{F7FAF592-5077-4379-8F20-8B0E12C5714F}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Actual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Abs Difference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Error</a:t>
                      </a:r>
                      <a:r>
                        <a:rPr lang="en-US"/>
                        <a:t> Metric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Actual &gt; Pred, MAPE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9,900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MAPE = 99%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Actual &lt; Pred, MAPE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9,900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MAPE = 9,900%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Actual &gt; Pred, sMAPE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9,900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sMAPE = 196%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Actual &lt; Pred, sMAPE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sMAPE = 196%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6" name="Google Shape;156;g232c13c110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75" y="1340375"/>
            <a:ext cx="94869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32c13c1100_2_0"/>
          <p:cNvSpPr txBox="1"/>
          <p:nvPr/>
        </p:nvSpPr>
        <p:spPr>
          <a:xfrm>
            <a:off x="10282900" y="1891550"/>
            <a:ext cx="1663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Quattrocento Sans"/>
                <a:ea typeface="Quattrocento Sans"/>
                <a:cs typeface="Quattrocento Sans"/>
                <a:sym typeface="Quattrocento Sans"/>
              </a:rPr>
              <a:t>*100%</a:t>
            </a:r>
            <a:endParaRPr b="1" sz="2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2c13c17b6_11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4400"/>
              <a:buFont typeface="Quattrocento Sans"/>
              <a:buNone/>
            </a:pPr>
            <a:r>
              <a:rPr lang="en-US"/>
              <a:t>SMAPE in R</a:t>
            </a:r>
            <a:endParaRPr/>
          </a:p>
        </p:txBody>
      </p:sp>
      <p:sp>
        <p:nvSpPr>
          <p:cNvPr id="163" name="Google Shape;163;g232c13c17b6_11_1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  <a:solidFill>
            <a:schemeClr val="lt1">
              <a:alpha val="4902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304800" lvl="1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4400"/>
          </a:p>
        </p:txBody>
      </p:sp>
      <p:pic>
        <p:nvPicPr>
          <p:cNvPr id="164" name="Google Shape;164;g232c13c17b6_1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00" y="2324905"/>
            <a:ext cx="11824000" cy="14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e1b56fc3_0_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4400"/>
              <a:buFont typeface="Quattrocento Sans"/>
              <a:buNone/>
            </a:pPr>
            <a:r>
              <a:rPr lang="en-US"/>
              <a:t>Data Modeling </a:t>
            </a:r>
            <a:endParaRPr/>
          </a:p>
        </p:txBody>
      </p:sp>
      <p:sp>
        <p:nvSpPr>
          <p:cNvPr id="170" name="Google Shape;170;g22ce1b56fc3_0_50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  <a:solidFill>
            <a:schemeClr val="lt1">
              <a:alpha val="4902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82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See R Code</a:t>
            </a:r>
            <a:endParaRPr sz="40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304800" lvl="1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ce1b56fc3_0_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4400"/>
              <a:buFont typeface="Quattrocento Sans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176" name="Google Shape;176;g22ce1b56fc3_0_22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  <a:solidFill>
            <a:schemeClr val="lt1">
              <a:alpha val="4902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Ex: sMAPE of 5% means the average prediction was 5% off (does NOT matter if it’s an over/underestimation)</a:t>
            </a:r>
            <a:endParaRPr sz="3600"/>
          </a:p>
          <a:p>
            <a:pPr indent="-457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Linear regression sMAPE = 44.08% </a:t>
            </a:r>
            <a:endParaRPr sz="3600"/>
          </a:p>
          <a:p>
            <a:pPr indent="-457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XGBoost sMAPE </a:t>
            </a:r>
            <a:r>
              <a:rPr lang="en-US" sz="3600">
                <a:solidFill>
                  <a:schemeClr val="dk1"/>
                </a:solidFill>
              </a:rPr>
              <a:t>(initial) </a:t>
            </a:r>
            <a:r>
              <a:rPr lang="en-US" sz="3600"/>
              <a:t> = 2.28%</a:t>
            </a:r>
            <a:endParaRPr sz="3600"/>
          </a:p>
          <a:p>
            <a:pPr indent="-457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XGBoost sMAPE (finely-tuned Learning Rate ) = 2.25%</a:t>
            </a:r>
            <a:endParaRPr sz="3600"/>
          </a:p>
          <a:p>
            <a:pPr indent="-4572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</a:pPr>
            <a:r>
              <a:rPr lang="en-US" sz="3600"/>
              <a:t>Power of XGBoost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2c13c17b6_7_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Importance of X Features</a:t>
            </a:r>
            <a:endParaRPr/>
          </a:p>
        </p:txBody>
      </p:sp>
      <p:sp>
        <p:nvSpPr>
          <p:cNvPr id="183" name="Google Shape;183;g232c13c17b6_7_62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Best feature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 </a:t>
            </a:r>
            <a:r>
              <a:rPr lang="en-US"/>
              <a:t>pct_college_2021 -&gt; gain = 0.188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Worst features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median_hh_inc_[year] -&gt; gains range between 0.001-0.004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Other useful features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Month (gain = 0.070), year (</a:t>
            </a:r>
            <a:r>
              <a:rPr lang="en-US">
                <a:solidFill>
                  <a:schemeClr val="dk1"/>
                </a:solidFill>
              </a:rPr>
              <a:t>0.127), pct_bb_2017 (0.101)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Issues with correlation of the X features?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Useful to have X features for every county for each year?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0bd3ba5a7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Modeling </a:t>
            </a:r>
            <a:endParaRPr/>
          </a:p>
        </p:txBody>
      </p:sp>
      <p:sp>
        <p:nvSpPr>
          <p:cNvPr id="190" name="Google Shape;190;g230bd3ba5a7_0_12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027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65"/>
              <a:buChar char="●"/>
            </a:pPr>
            <a:r>
              <a:rPr lang="en-US" sz="2790"/>
              <a:t>Standardize variables</a:t>
            </a:r>
            <a:endParaRPr sz="2790"/>
          </a:p>
          <a:p>
            <a:pPr indent="-3470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2790"/>
              <a:t>Deal with NULLs, outliers differently</a:t>
            </a:r>
            <a:endParaRPr sz="2790"/>
          </a:p>
          <a:p>
            <a:pPr indent="-3470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2790"/>
              <a:t>Kaggle </a:t>
            </a:r>
            <a:r>
              <a:rPr lang="en-US" sz="2790"/>
              <a:t>competition</a:t>
            </a:r>
            <a:r>
              <a:rPr lang="en-US" sz="2790"/>
              <a:t> allowed outside X features, though we did use additional features</a:t>
            </a:r>
            <a:r>
              <a:rPr lang="en-US" sz="2750"/>
              <a:t> O</a:t>
            </a:r>
            <a:r>
              <a:rPr lang="en-US" sz="2750"/>
              <a:t>ther useful features may be:</a:t>
            </a:r>
            <a:endParaRPr sz="2750"/>
          </a:p>
          <a:p>
            <a:pPr indent="-347027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■"/>
            </a:pPr>
            <a:r>
              <a:rPr lang="en-US" sz="2050"/>
              <a:t>Age (mean, median, binned)</a:t>
            </a:r>
            <a:endParaRPr sz="2050"/>
          </a:p>
          <a:p>
            <a:pPr indent="-347027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■"/>
            </a:pPr>
            <a:r>
              <a:rPr lang="en-US" sz="2050"/>
              <a:t>Expansion of education variable</a:t>
            </a:r>
            <a:endParaRPr sz="2050"/>
          </a:p>
          <a:p>
            <a:pPr indent="-347027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■"/>
            </a:pPr>
            <a:r>
              <a:rPr lang="en-US" sz="2050"/>
              <a:t>% Married vs. unmarried </a:t>
            </a:r>
            <a:endParaRPr sz="2050"/>
          </a:p>
          <a:p>
            <a:pPr indent="-347027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■"/>
            </a:pPr>
            <a:r>
              <a:rPr lang="en-US" sz="2050"/>
              <a:t>2020 Election results (capture political ideology)</a:t>
            </a:r>
            <a:endParaRPr sz="2050"/>
          </a:p>
          <a:p>
            <a:pPr indent="-347027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■"/>
            </a:pPr>
            <a:r>
              <a:rPr lang="en-US" sz="2050"/>
              <a:t>Unemployment rate</a:t>
            </a:r>
            <a:endParaRPr sz="2050"/>
          </a:p>
          <a:p>
            <a:pPr indent="-347027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■"/>
            </a:pPr>
            <a:r>
              <a:rPr lang="en-US" sz="2050"/>
              <a:t>% Urban</a:t>
            </a:r>
            <a:endParaRPr sz="2050"/>
          </a:p>
          <a:p>
            <a:pPr indent="-347027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■"/>
            </a:pPr>
            <a:r>
              <a:rPr lang="en-US" sz="2050"/>
              <a:t>Protected classes?</a:t>
            </a:r>
            <a:endParaRPr sz="2050"/>
          </a:p>
          <a:p>
            <a:pPr indent="-347027" lvl="3" marL="1828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Race / Ethnicity</a:t>
            </a:r>
            <a:endParaRPr sz="1865"/>
          </a:p>
          <a:p>
            <a:pPr indent="-347027" lvl="3" marL="1828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Gender</a:t>
            </a:r>
            <a:endParaRPr sz="1865"/>
          </a:p>
          <a:p>
            <a:pPr indent="-347027" lvl="3" marL="1828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Religion</a:t>
            </a:r>
            <a:endParaRPr sz="1865"/>
          </a:p>
          <a:p>
            <a:pPr indent="-347027" lvl="3" marL="1828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US" sz="1865"/>
              <a:t>Ethical? Legal?</a:t>
            </a:r>
            <a:endParaRPr sz="1865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Quattrocento Sans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196" name="Google Shape;196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Thank you for your time!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2c13c17b6_3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81" name="Google Shape;81;g232c13c17b6_3_6"/>
          <p:cNvSpPr txBox="1"/>
          <p:nvPr>
            <p:ph idx="1" type="body"/>
          </p:nvPr>
        </p:nvSpPr>
        <p:spPr>
          <a:xfrm>
            <a:off x="829875" y="1816900"/>
            <a:ext cx="10515600" cy="43689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32c13c17b6_3_6"/>
          <p:cNvSpPr/>
          <p:nvPr/>
        </p:nvSpPr>
        <p:spPr>
          <a:xfrm>
            <a:off x="829875" y="1816900"/>
            <a:ext cx="10515600" cy="6426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Competition Host: GoDaddy</a:t>
            </a:r>
            <a:endParaRPr b="1" sz="2400"/>
          </a:p>
        </p:txBody>
      </p:sp>
      <p:sp>
        <p:nvSpPr>
          <p:cNvPr id="83" name="Google Shape;83;g232c13c17b6_3_6"/>
          <p:cNvSpPr txBox="1"/>
          <p:nvPr/>
        </p:nvSpPr>
        <p:spPr>
          <a:xfrm>
            <a:off x="1038525" y="2459500"/>
            <a:ext cx="10183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attrocento Sans"/>
              <a:buChar char="●"/>
            </a:pPr>
            <a:r>
              <a:rPr lang="en-US" sz="2500">
                <a:solidFill>
                  <a:srgbClr val="3C404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GoDaddy is the world’s largest services platform for entrepreneurs, specifically providing domain registration and web services</a:t>
            </a:r>
            <a:endParaRPr sz="2500">
              <a:solidFill>
                <a:srgbClr val="3C404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3C404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500"/>
              <a:buFont typeface="Quattrocento Sans"/>
              <a:buChar char="●"/>
            </a:pPr>
            <a:r>
              <a:rPr lang="en-US" sz="2500">
                <a:solidFill>
                  <a:srgbClr val="3C404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GoDaddy often provides services for online microbusinesses (&lt;10 employees) </a:t>
            </a:r>
            <a:endParaRPr sz="2500">
              <a:solidFill>
                <a:srgbClr val="3C404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3C404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500"/>
              <a:buFont typeface="Quattrocento Sans"/>
              <a:buChar char="○"/>
            </a:pPr>
            <a:r>
              <a:rPr lang="en-US" sz="2500">
                <a:solidFill>
                  <a:srgbClr val="3C404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Desire to know </a:t>
            </a:r>
            <a:r>
              <a:rPr lang="en-US" sz="2500">
                <a:solidFill>
                  <a:srgbClr val="3C404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which</a:t>
            </a:r>
            <a:r>
              <a:rPr lang="en-US" sz="2500">
                <a:solidFill>
                  <a:srgbClr val="3C404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counties to focus on </a:t>
            </a:r>
            <a:endParaRPr sz="2500">
              <a:solidFill>
                <a:srgbClr val="3C404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3C404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500"/>
              <a:buFont typeface="Quattrocento Sans"/>
              <a:buChar char="○"/>
            </a:pPr>
            <a:r>
              <a:rPr lang="en-US" sz="2500">
                <a:solidFill>
                  <a:srgbClr val="3C404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Desire to understand their clientele better</a:t>
            </a:r>
            <a:endParaRPr sz="2500">
              <a:solidFill>
                <a:srgbClr val="3C404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4400"/>
              <a:buFont typeface="Quattrocento Sans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89" name="Google Shape;89;p3"/>
          <p:cNvSpPr txBox="1"/>
          <p:nvPr>
            <p:ph idx="1" type="body"/>
          </p:nvPr>
        </p:nvSpPr>
        <p:spPr>
          <a:xfrm>
            <a:off x="829882" y="1816894"/>
            <a:ext cx="10523918" cy="4368800"/>
          </a:xfrm>
          <a:prstGeom prst="rect">
            <a:avLst/>
          </a:prstGeom>
          <a:solidFill>
            <a:schemeClr val="lt1">
              <a:alpha val="4901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500"/>
              </a:spcBef>
              <a:spcAft>
                <a:spcPts val="0"/>
              </a:spcAft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Wider Internet availability and adoption since the 1990s has greatly increased the number and density of microbusinesses</a:t>
            </a:r>
            <a:endParaRPr sz="2500"/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GoDaddy has asked us to develop and train a model to predict the monthly density of microbusinesses per county across the United States</a:t>
            </a:r>
            <a:endParaRPr sz="2500"/>
          </a:p>
          <a:p>
            <a:pPr indent="-3873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Since the number of </a:t>
            </a:r>
            <a:r>
              <a:rPr lang="en-US" sz="2500"/>
              <a:t>microbusinesses</a:t>
            </a:r>
            <a:r>
              <a:rPr lang="en-US" sz="2500"/>
              <a:t> is highly volatile, data is reported monthly</a:t>
            </a:r>
            <a:endParaRPr sz="2500"/>
          </a:p>
          <a:p>
            <a:pPr indent="-3873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-US" sz="2500"/>
              <a:t>Many microbusinesses are online-only sole proprietorships </a:t>
            </a:r>
            <a:endParaRPr sz="2500"/>
          </a:p>
          <a:p>
            <a:pPr indent="-3873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Unclear how wealth/income, education, immigration, and other </a:t>
            </a:r>
            <a:r>
              <a:rPr lang="en-US" sz="2500"/>
              <a:t>drivers</a:t>
            </a:r>
            <a:r>
              <a:rPr lang="en-US" sz="2500"/>
              <a:t> affect entrepreneurial ambition</a:t>
            </a:r>
            <a:endParaRPr sz="2500"/>
          </a:p>
          <a:p>
            <a:pPr indent="-38735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-US" sz="2500"/>
              <a:t>Understand what drives microbusiness density 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ce1b56fc3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4400"/>
              <a:buFont typeface="Quattrocento Sans"/>
              <a:buNone/>
            </a:pPr>
            <a:r>
              <a:rPr lang="en-US"/>
              <a:t>Critiques of Other Models</a:t>
            </a:r>
            <a:endParaRPr/>
          </a:p>
        </p:txBody>
      </p:sp>
      <p:sp>
        <p:nvSpPr>
          <p:cNvPr id="95" name="Google Shape;95;g22ce1b56fc3_0_2"/>
          <p:cNvSpPr txBox="1"/>
          <p:nvPr>
            <p:ph idx="1" type="body"/>
          </p:nvPr>
        </p:nvSpPr>
        <p:spPr>
          <a:xfrm>
            <a:off x="829882" y="1664494"/>
            <a:ext cx="10524000" cy="4368900"/>
          </a:xfrm>
          <a:prstGeom prst="rect">
            <a:avLst/>
          </a:prstGeom>
          <a:solidFill>
            <a:schemeClr val="lt1">
              <a:alpha val="4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Competition is Currently Ongoing</a:t>
            </a:r>
            <a:endParaRPr sz="5000"/>
          </a:p>
          <a:p>
            <a:pPr indent="-304800" lvl="1" marL="12573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2c13c1100_2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3028"/>
              </a:buClr>
              <a:buSzPts val="4400"/>
              <a:buFont typeface="Quattrocento Sans"/>
              <a:buNone/>
            </a:pPr>
            <a:r>
              <a:rPr lang="en-US"/>
              <a:t>Data Wrangling</a:t>
            </a:r>
            <a:endParaRPr/>
          </a:p>
        </p:txBody>
      </p:sp>
      <p:sp>
        <p:nvSpPr>
          <p:cNvPr id="101" name="Google Shape;101;g232c13c1100_2_18"/>
          <p:cNvSpPr txBox="1"/>
          <p:nvPr>
            <p:ph idx="1" type="body"/>
          </p:nvPr>
        </p:nvSpPr>
        <p:spPr>
          <a:xfrm>
            <a:off x="834007" y="1585869"/>
            <a:ext cx="10524000" cy="4368900"/>
          </a:xfrm>
          <a:prstGeom prst="rect">
            <a:avLst/>
          </a:prstGeom>
          <a:solidFill>
            <a:schemeClr val="lt1">
              <a:alpha val="4902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5 files (train, test, </a:t>
            </a:r>
            <a:r>
              <a:rPr lang="en-US" sz="2000">
                <a:solidFill>
                  <a:schemeClr val="dk1"/>
                </a:solidFill>
              </a:rPr>
              <a:t>revealed test, </a:t>
            </a:r>
            <a:r>
              <a:rPr lang="en-US" sz="2000"/>
              <a:t>sample submission, census starter) from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Kaggle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Train.csv -&gt; 122,266 rows, 7 columns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Test_revealed.csv -&gt; 25,081 rows, 7 columns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Features included: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/>
              <a:t>CFIPS</a:t>
            </a:r>
            <a:r>
              <a:rPr lang="en-US" sz="2000"/>
              <a:t>: unique ID for each county (County Federal Information Processing System)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</a:rPr>
              <a:t>Active</a:t>
            </a:r>
            <a:r>
              <a:rPr lang="en-US" sz="2000">
                <a:solidFill>
                  <a:schemeClr val="dk1"/>
                </a:solidFill>
              </a:rPr>
              <a:t>: raw count of microbusinesses in the county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>
                <a:solidFill>
                  <a:schemeClr val="dk1"/>
                </a:solidFill>
              </a:rPr>
              <a:t>Microbusiness density:</a:t>
            </a:r>
            <a:r>
              <a:rPr lang="en-US" sz="2000">
                <a:solidFill>
                  <a:schemeClr val="dk1"/>
                </a:solidFill>
              </a:rPr>
              <a:t> microbusinesses per 100 people +18 y/o in the given county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>
                <a:solidFill>
                  <a:schemeClr val="dk1"/>
                </a:solidFill>
              </a:rPr>
              <a:t>Y Target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Supplemental </a:t>
            </a:r>
            <a:r>
              <a:rPr lang="en-US" sz="2000"/>
              <a:t>Census Data</a:t>
            </a:r>
            <a:r>
              <a:rPr b="1" lang="en-US" sz="2000"/>
              <a:t>:</a:t>
            </a:r>
            <a:r>
              <a:rPr b="1" lang="en-US" sz="2000"/>
              <a:t> </a:t>
            </a:r>
            <a:r>
              <a:rPr b="1" lang="en-US" sz="2000"/>
              <a:t>X Features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New value for each year, 2017-2021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2000"/>
              <a:t>B</a:t>
            </a:r>
            <a:r>
              <a:rPr lang="en-US" sz="2000"/>
              <a:t>roadband internet access (% households), Median household income ($), </a:t>
            </a:r>
            <a:r>
              <a:rPr lang="en-US"/>
              <a:t> Bachelor’s or higher attainment rate (%)</a:t>
            </a:r>
            <a:r>
              <a:rPr lang="en-US" sz="2000"/>
              <a:t>, </a:t>
            </a:r>
            <a:r>
              <a:rPr lang="en-US"/>
              <a:t>Foreign-born rate</a:t>
            </a:r>
            <a:r>
              <a:rPr lang="en-US" sz="2000"/>
              <a:t> (</a:t>
            </a:r>
            <a:r>
              <a:rPr lang="en-US"/>
              <a:t>%), IT Worker rate (%)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g232c13c17b6_7_4"/>
          <p:cNvPicPr preferRelativeResize="0"/>
          <p:nvPr/>
        </p:nvPicPr>
        <p:blipFill rotWithShape="1">
          <a:blip r:embed="rId3">
            <a:alphaModFix/>
          </a:blip>
          <a:srcRect b="11582" l="0" r="0" t="0"/>
          <a:stretch/>
        </p:blipFill>
        <p:spPr>
          <a:xfrm>
            <a:off x="370550" y="314525"/>
            <a:ext cx="10472476" cy="65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2c13c17b6_7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32c13c17b6_7_11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g232c13c17b6_7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60" y="0"/>
            <a:ext cx="103473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2c13c17b6_7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32c13c17b6_7_18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232c13c17b6_7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0"/>
            <a:ext cx="10017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2c13c17b6_7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32c13c17b6_7_25"/>
          <p:cNvSpPr txBox="1"/>
          <p:nvPr>
            <p:ph idx="1" type="body"/>
          </p:nvPr>
        </p:nvSpPr>
        <p:spPr>
          <a:xfrm>
            <a:off x="829882" y="1816894"/>
            <a:ext cx="10524000" cy="43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g232c13c17b6_7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82" y="0"/>
            <a:ext cx="1050568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2019 MSOB Brand">
      <a:dk1>
        <a:srgbClr val="183028"/>
      </a:dk1>
      <a:lt1>
        <a:srgbClr val="FFFFFF"/>
      </a:lt1>
      <a:dk2>
        <a:srgbClr val="183028"/>
      </a:dk2>
      <a:lt2>
        <a:srgbClr val="FFFFFF"/>
      </a:lt2>
      <a:accent1>
        <a:srgbClr val="183028"/>
      </a:accent1>
      <a:accent2>
        <a:srgbClr val="789D4A"/>
      </a:accent2>
      <a:accent3>
        <a:srgbClr val="D0D3D4"/>
      </a:accent3>
      <a:accent4>
        <a:srgbClr val="F0B323"/>
      </a:accent4>
      <a:accent5>
        <a:srgbClr val="115740"/>
      </a:accent5>
      <a:accent6>
        <a:srgbClr val="B9975B"/>
      </a:accent6>
      <a:hlink>
        <a:srgbClr val="789D4A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2019-08-08T14:49:13Z</dcterms:created>
  <dc:creator>T. Cody Watson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0x0101007F1BCEE4E5C42A47B73EF6234D414115</vt:lpwstr>
  </property>
</Properties>
</file>